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58" r:id="rId5"/>
    <p:sldId id="285" r:id="rId6"/>
    <p:sldId id="270" r:id="rId7"/>
    <p:sldId id="269" r:id="rId8"/>
    <p:sldId id="267" r:id="rId9"/>
    <p:sldId id="261" r:id="rId10"/>
    <p:sldId id="291" r:id="rId11"/>
    <p:sldId id="292" r:id="rId12"/>
    <p:sldId id="294" r:id="rId13"/>
    <p:sldId id="275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24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03649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no Pro SmText" pitchFamily="18" charset="0"/>
              </a:rPr>
              <a:t>Отчет о летней оздоровительной работе </a:t>
            </a:r>
            <a:r>
              <a:rPr lang="ru-RU" sz="4000" b="1" cap="all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no Pro SmText" pitchFamily="18" charset="0"/>
              </a:rPr>
              <a:t>в средней </a:t>
            </a:r>
            <a:r>
              <a:rPr lang="ru-RU" sz="4000" b="1" cap="all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no Pro SmText" pitchFamily="18" charset="0"/>
              </a:rPr>
              <a:t>группе</a:t>
            </a:r>
            <a:endParaRPr lang="ru-RU" sz="4000" b="1" cap="all" dirty="0">
              <a:ln>
                <a:solidFill>
                  <a:srgbClr val="7030A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no Pro SmText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Кулькова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Ольга Александровна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	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2023г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0" y="1226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888432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58" y="332656"/>
            <a:ext cx="4488920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87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0" y="1226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848872" cy="59766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455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0" y="1226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6912768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08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07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Солнце, воздух и вода – наши лучшие друзья!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2738"/>
            <a:ext cx="3816424" cy="5754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82738"/>
            <a:ext cx="4187994" cy="5754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5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93"/>
            <a:ext cx="9144000" cy="6858000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 rot="20080256">
            <a:off x="205522" y="1399696"/>
            <a:ext cx="8891736" cy="378731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82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89644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no Pro SmText" pitchFamily="18" charset="0"/>
              </a:rPr>
              <a:t>Лето – Благодатная Пора.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no Pro SmText" pitchFamily="18" charset="0"/>
              </a:rPr>
              <a:t>Поэтому Очень Важно Организовать Жизнь Дошкольников Так, Чтобы Каждый День Приносил Им Что-то Новое, Был Наполнен Интересным Содержанием.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no Pro SmText" pitchFamily="18" charset="0"/>
              </a:rPr>
              <a:t>Чтобы Воспоминания О Лете, Играх, Прогулках Долго Радовали Их.</a:t>
            </a:r>
            <a:endParaRPr lang="ru-RU" sz="32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Arno Pro Sm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16" y="7947"/>
            <a:ext cx="885698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FF00"/>
                </a:solidFill>
                <a:latin typeface="Cambria" pitchFamily="18" charset="0"/>
              </a:rPr>
              <a:t>Перед воспитателями </a:t>
            </a:r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  <a:t>средней</a:t>
            </a:r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Cambria" pitchFamily="18" charset="0"/>
              </a:rPr>
              <a:t>группы </a:t>
            </a:r>
            <a:endParaRPr lang="ru-RU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  <a:t>на </a:t>
            </a:r>
            <a:r>
              <a:rPr lang="ru-RU" sz="2800" b="1" dirty="0">
                <a:solidFill>
                  <a:srgbClr val="FFFF00"/>
                </a:solidFill>
                <a:latin typeface="Cambria" pitchFamily="18" charset="0"/>
              </a:rPr>
              <a:t>летне-оздоровительный период стояли следующие цели и задачи:</a:t>
            </a:r>
          </a:p>
          <a:p>
            <a:r>
              <a:rPr lang="ru-RU" sz="4000" b="1" dirty="0">
                <a:solidFill>
                  <a:srgbClr val="FFFF00"/>
                </a:solidFill>
                <a:latin typeface="Arno Pro SmText" pitchFamily="18" charset="0"/>
              </a:rPr>
              <a:t>Цель:</a:t>
            </a:r>
            <a:r>
              <a:rPr lang="ru-RU" sz="4000" b="1" dirty="0">
                <a:solidFill>
                  <a:srgbClr val="002060"/>
                </a:solidFill>
                <a:latin typeface="Arno Pro SmText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no Pro SmText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no Pro SmText" pitchFamily="18" charset="0"/>
              </a:rPr>
              <a:t>создание в дошкольном учреждении максимально эффективных условий для организации оздоровительной работы и развития познавательного интереса воспитанников</a:t>
            </a:r>
            <a:endParaRPr lang="ru-RU" sz="4000" b="1" dirty="0" smtClean="0">
              <a:solidFill>
                <a:srgbClr val="002060"/>
              </a:solidFill>
              <a:latin typeface="Arno Pro Sm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" y="0"/>
            <a:ext cx="91805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824" y="0"/>
            <a:ext cx="9180512" cy="56938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endParaRPr lang="ru-RU" sz="2800" b="1" dirty="0" smtClean="0">
              <a:solidFill>
                <a:srgbClr val="FFFF00"/>
              </a:solidFill>
              <a:latin typeface="Arno Pro SmText" pitchFamily="18" charset="0"/>
            </a:endParaRPr>
          </a:p>
          <a:p>
            <a:pPr lvl="0"/>
            <a:r>
              <a:rPr lang="ru-RU" sz="2800" b="1" dirty="0" smtClean="0">
                <a:solidFill>
                  <a:srgbClr val="FFFF00"/>
                </a:solidFill>
                <a:latin typeface="Arno Pro SmText" pitchFamily="18" charset="0"/>
              </a:rPr>
              <a:t>Задачи:</a:t>
            </a:r>
          </a:p>
          <a:p>
            <a:pPr lvl="0"/>
            <a:endParaRPr lang="ru-RU" sz="2800" b="1" dirty="0" smtClean="0">
              <a:solidFill>
                <a:srgbClr val="FFFF00"/>
              </a:solidFill>
              <a:latin typeface="Arno Pro SmText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Создание </a:t>
            </a:r>
            <a:r>
              <a:rPr lang="ru-RU" sz="2800" b="1" dirty="0">
                <a:solidFill>
                  <a:srgbClr val="002060"/>
                </a:solidFill>
                <a:latin typeface="Arno Pro SmText" pitchFamily="18" charset="0"/>
              </a:rPr>
              <a:t>максимально эффективных условий по охране и укреплению </a:t>
            </a: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здоровья, предупреждению </a:t>
            </a:r>
            <a:r>
              <a:rPr lang="ru-RU" sz="2800" b="1" dirty="0">
                <a:solidFill>
                  <a:srgbClr val="002060"/>
                </a:solidFill>
                <a:latin typeface="Arno Pro SmText" pitchFamily="18" charset="0"/>
              </a:rPr>
              <a:t>заболеваемости и травматизма детей через организацию разнообразных форм деятельности</a:t>
            </a: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;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Arno Pro SmText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Arno Pro SmText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 Организация </a:t>
            </a:r>
            <a:r>
              <a:rPr lang="ru-RU" sz="2800" b="1" dirty="0">
                <a:solidFill>
                  <a:srgbClr val="002060"/>
                </a:solidFill>
                <a:latin typeface="Arno Pro SmText" pitchFamily="18" charset="0"/>
              </a:rPr>
              <a:t>различных видов двигательной активности, наблюдений, </a:t>
            </a: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организация </a:t>
            </a:r>
            <a:r>
              <a:rPr lang="ru-RU" sz="2800" b="1" dirty="0">
                <a:solidFill>
                  <a:srgbClr val="002060"/>
                </a:solidFill>
                <a:latin typeface="Arno Pro SmText" pitchFamily="18" charset="0"/>
              </a:rPr>
              <a:t>продуктивных видов </a:t>
            </a: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361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" y="0"/>
            <a:ext cx="9180512" cy="6858000"/>
          </a:xfrm>
          <a:prstGeom prst="rect">
            <a:avLst/>
          </a:prstGeom>
        </p:spPr>
      </p:pic>
      <p:sp useBgFill="1">
        <p:nvSpPr>
          <p:cNvPr id="3" name="Прямоугольник 2"/>
          <p:cNvSpPr/>
          <p:nvPr/>
        </p:nvSpPr>
        <p:spPr>
          <a:xfrm>
            <a:off x="0" y="30356"/>
            <a:ext cx="9180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alibri" panose="020F0502020204030204" pitchFamily="34" charset="0"/>
              </a:rPr>
              <a:t>Летняя – оздоровительная работа была организована по утвержденному плану и нацелена на обеспечение охраны жизни и здоровья воспитанников, организацию здоровье - сберегающего режима, предупреждение заболеваемости и травматизма</a:t>
            </a:r>
            <a:r>
              <a:rPr lang="ru-RU" sz="2000" b="1" dirty="0" smtClean="0">
                <a:latin typeface="Calibri" panose="020F0502020204030204" pitchFamily="34" charset="0"/>
              </a:rPr>
              <a:t>.</a:t>
            </a:r>
            <a:endParaRPr lang="ru-RU" sz="2000" b="1" dirty="0">
              <a:latin typeface="Calibri" panose="020F0502020204030204" pitchFamily="34" charset="0"/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0" y="1046019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Calibri" panose="020F0502020204030204" pitchFamily="34" charset="0"/>
            </a:endParaRPr>
          </a:p>
          <a:p>
            <a:pPr algn="just"/>
            <a:r>
              <a:rPr lang="ru-RU" sz="2000" b="1" dirty="0" smtClean="0">
                <a:latin typeface="Calibri" panose="020F0502020204030204" pitchFamily="34" charset="0"/>
              </a:rPr>
              <a:t>Акцент </a:t>
            </a:r>
            <a:r>
              <a:rPr lang="ru-RU" sz="2000" b="1" dirty="0">
                <a:latin typeface="Calibri" panose="020F0502020204030204" pitchFamily="34" charset="0"/>
              </a:rPr>
              <a:t>был сделан на увеличении времени пребывания </a:t>
            </a:r>
            <a:r>
              <a:rPr lang="ru-RU" sz="2000" b="1" dirty="0" smtClean="0">
                <a:latin typeface="Calibri" panose="020F0502020204030204" pitchFamily="34" charset="0"/>
              </a:rPr>
              <a:t>детей </a:t>
            </a:r>
            <a:r>
              <a:rPr lang="ru-RU" sz="2000" b="1" dirty="0">
                <a:latin typeface="Calibri" panose="020F0502020204030204" pitchFamily="34" charset="0"/>
              </a:rPr>
              <a:t>на свежем воздухе, на повышении двигательной активности </a:t>
            </a:r>
            <a:r>
              <a:rPr lang="ru-RU" sz="2000" b="1" dirty="0" smtClean="0">
                <a:latin typeface="Calibri" panose="020F0502020204030204" pitchFamily="34" charset="0"/>
              </a:rPr>
              <a:t>через </a:t>
            </a:r>
            <a:r>
              <a:rPr lang="ru-RU" sz="2000" b="1" dirty="0">
                <a:latin typeface="Calibri" panose="020F0502020204030204" pitchFamily="34" charset="0"/>
              </a:rPr>
              <a:t>подвижные игры, спортивные развлечения, </a:t>
            </a:r>
            <a:r>
              <a:rPr lang="ru-RU" sz="2000" b="1" dirty="0" smtClean="0">
                <a:latin typeface="Calibri" panose="020F0502020204030204" pitchFamily="34" charset="0"/>
              </a:rPr>
              <a:t>выносной </a:t>
            </a:r>
            <a:r>
              <a:rPr lang="ru-RU" sz="2000" b="1" dirty="0">
                <a:latin typeface="Calibri" panose="020F0502020204030204" pitchFamily="34" charset="0"/>
              </a:rPr>
              <a:t>материал. </a:t>
            </a:r>
          </a:p>
          <a:p>
            <a:pPr algn="just"/>
            <a:r>
              <a:rPr lang="ru-RU" sz="2000" b="1" dirty="0">
                <a:latin typeface="Calibri" panose="020F0502020204030204" pitchFamily="34" charset="0"/>
              </a:rPr>
              <a:t>     Прием  детей  проводился  ранним  утром  на  участке. Организовывая подвижные,  дидактические,  спортивные  игры, </a:t>
            </a:r>
            <a:r>
              <a:rPr lang="ru-RU" sz="2000" b="1" dirty="0" smtClean="0">
                <a:latin typeface="Calibri" panose="020F0502020204030204" pitchFamily="34" charset="0"/>
              </a:rPr>
              <a:t>а так же зарядка на свежем воздухе. </a:t>
            </a:r>
            <a:r>
              <a:rPr lang="ru-RU" sz="2000" b="1" dirty="0">
                <a:latin typeface="Calibri" panose="020F0502020204030204" pitchFamily="34" charset="0"/>
              </a:rPr>
              <a:t>Б</a:t>
            </a:r>
            <a:r>
              <a:rPr lang="ru-RU" sz="2000" b="1" dirty="0" smtClean="0">
                <a:latin typeface="Calibri" panose="020F0502020204030204" pitchFamily="34" charset="0"/>
              </a:rPr>
              <a:t>ыли  </a:t>
            </a:r>
            <a:r>
              <a:rPr lang="ru-RU" sz="2000" b="1" dirty="0">
                <a:latin typeface="Calibri" panose="020F0502020204030204" pitchFamily="34" charset="0"/>
              </a:rPr>
              <a:t>созданы  условия, обеспечивающие  охрану  </a:t>
            </a: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жизни</a:t>
            </a:r>
            <a:r>
              <a:rPr lang="ru-RU" sz="2000" b="1" dirty="0">
                <a:latin typeface="Calibri" panose="020F0502020204030204" pitchFamily="34" charset="0"/>
              </a:rPr>
              <a:t>  и  укреплению  здоровья  детей.  </a:t>
            </a:r>
          </a:p>
          <a:p>
            <a:r>
              <a:rPr lang="ru-RU" dirty="0">
                <a:latin typeface="Calibri" panose="020F0502020204030204" pitchFamily="34" charset="0"/>
              </a:rPr>
              <a:t> </a:t>
            </a: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15040" y="3857629"/>
            <a:ext cx="918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течении всего дня чередовались виды деятельности детей для того, чтобы правильно организовать отдых и игры. Дети с удовольствием слушали сказки, стихи и рассказы о лете и все это отражали на своих рисунках</a:t>
            </a: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18256" y="534355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Все запланированные мероприятия по летней – оздоровительной </a:t>
            </a:r>
            <a:r>
              <a:rPr lang="ru-RU" sz="2000" b="1" dirty="0" smtClean="0"/>
              <a:t>работе. .реализованы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8573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6984776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52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2966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936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Подвижная игра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Segoe Print" pitchFamily="2" charset="0"/>
              </a:rPr>
              <a:t>« </a:t>
            </a:r>
            <a:r>
              <a:rPr lang="ru-RU" sz="2400" b="1" dirty="0" err="1" smtClean="0">
                <a:solidFill>
                  <a:srgbClr val="FFFF00"/>
                </a:solidFill>
                <a:latin typeface="Segoe Print" pitchFamily="2" charset="0"/>
              </a:rPr>
              <a:t>Твистер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»</a:t>
            </a:r>
            <a:endParaRPr lang="ru-RU" sz="2400" b="1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 algn="ctr"/>
            <a:r>
              <a:rPr lang="ru-RU" sz="2000" dirty="0" smtClean="0">
                <a:latin typeface="Arno Pro SmText" pitchFamily="18" charset="0"/>
              </a:rPr>
              <a:t>Цель: создание положительного эмоционального </a:t>
            </a:r>
            <a:r>
              <a:rPr lang="ru-RU" sz="2000" dirty="0" smtClean="0">
                <a:latin typeface="Arno Pro SmText" pitchFamily="18" charset="0"/>
              </a:rPr>
              <a:t>настроения, развивать ловкость, координацию движения.</a:t>
            </a:r>
            <a:endParaRPr lang="ru-RU" sz="2000" dirty="0" smtClean="0">
              <a:latin typeface="Arno Pro SmText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6" y="1044079"/>
            <a:ext cx="3723878" cy="44731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38" y="1044079"/>
            <a:ext cx="3579862" cy="44731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00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31886" y="557282"/>
            <a:ext cx="5454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Рисовал я мелом:</a:t>
            </a:r>
          </a:p>
          <a:p>
            <a:pPr algn="ctr" fontAlgn="base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Белым, синим, красным.</a:t>
            </a:r>
          </a:p>
          <a:p>
            <a:pPr algn="ctr" fontAlgn="base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Был асфальт весь серым,</a:t>
            </a:r>
          </a:p>
          <a:p>
            <a:pPr algn="ctr" fontAlgn="base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Стал асфальт прекрасным!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30079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FF00"/>
              </a:solidFill>
              <a:latin typeface="Arno Pro SmText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59" y="2561812"/>
            <a:ext cx="3979013" cy="367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91744"/>
            <a:ext cx="4186173" cy="5745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12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-26408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0079"/>
            <a:ext cx="9253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Подвижные игры</a:t>
            </a:r>
            <a:endParaRPr lang="ru-RU" sz="2400" b="1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 algn="ctr"/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no Pro SmText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945"/>
            <a:ext cx="3888432" cy="5688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3088"/>
            <a:ext cx="4135388" cy="5712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75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311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Arno Pro SmText</vt:lpstr>
      <vt:lpstr>Calibri</vt:lpstr>
      <vt:lpstr>Cambria</vt:lpstr>
      <vt:lpstr>Monotype Corsiva</vt:lpstr>
      <vt:lpstr>Segoe Print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Gray</dc:creator>
  <cp:lastModifiedBy>Elena</cp:lastModifiedBy>
  <cp:revision>80</cp:revision>
  <dcterms:created xsi:type="dcterms:W3CDTF">2015-08-28T16:29:16Z</dcterms:created>
  <dcterms:modified xsi:type="dcterms:W3CDTF">2023-08-25T11:46:08Z</dcterms:modified>
</cp:coreProperties>
</file>